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74" r:id="rId5"/>
    <p:sldId id="275" r:id="rId6"/>
    <p:sldId id="276" r:id="rId7"/>
    <p:sldId id="261" r:id="rId8"/>
    <p:sldId id="269" r:id="rId9"/>
    <p:sldId id="282" r:id="rId10"/>
    <p:sldId id="278" r:id="rId11"/>
    <p:sldId id="281" r:id="rId12"/>
    <p:sldId id="283" r:id="rId13"/>
    <p:sldId id="284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666-408F-469F-94AC-1B90EE48CEE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ADAF-910E-48B9-B54D-799A4042D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666-408F-469F-94AC-1B90EE48CEE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ADAF-910E-48B9-B54D-799A4042D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666-408F-469F-94AC-1B90EE48CEE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ADAF-910E-48B9-B54D-799A4042D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666-408F-469F-94AC-1B90EE48CEE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ADAF-910E-48B9-B54D-799A4042D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666-408F-469F-94AC-1B90EE48CEE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ADAF-910E-48B9-B54D-799A4042D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666-408F-469F-94AC-1B90EE48CEE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ADAF-910E-48B9-B54D-799A4042D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666-408F-469F-94AC-1B90EE48CEE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ADAF-910E-48B9-B54D-799A4042D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666-408F-469F-94AC-1B90EE48CEE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ADAF-910E-48B9-B54D-799A4042D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666-408F-469F-94AC-1B90EE48CEE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ADAF-910E-48B9-B54D-799A4042D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666-408F-469F-94AC-1B90EE48CEE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ADAF-910E-48B9-B54D-799A4042D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666-408F-469F-94AC-1B90EE48CEE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ADAF-910E-48B9-B54D-799A4042D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A1666-408F-469F-94AC-1B90EE48CEE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2ADAF-910E-48B9-B54D-799A4042D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Каталог народных игр</a:t>
            </a: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42976" y="1357298"/>
            <a:ext cx="7000924" cy="47688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Елена\Desktop\11-2-1024x770.jpg"/>
          <p:cNvPicPr/>
          <p:nvPr/>
        </p:nvPicPr>
        <p:blipFill>
          <a:blip r:embed="rId2" cstate="print"/>
          <a:srcRect l="8235" t="14648" r="8382" b="16211"/>
          <a:stretch>
            <a:fillRect/>
          </a:stretch>
        </p:blipFill>
        <p:spPr bwMode="auto">
          <a:xfrm>
            <a:off x="1043608" y="1412776"/>
            <a:ext cx="6885978" cy="458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Русские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Елена\Desktop\0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9363" t="7364" r="28184" b="14806"/>
          <a:stretch>
            <a:fillRect/>
          </a:stretch>
        </p:blipFill>
        <p:spPr bwMode="auto">
          <a:xfrm>
            <a:off x="714348" y="1571612"/>
            <a:ext cx="3221204" cy="442915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1196752"/>
            <a:ext cx="4536504" cy="53285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i="1" dirty="0" smtClean="0">
                <a:solidFill>
                  <a:srgbClr val="7030A0"/>
                </a:solidFill>
              </a:rPr>
              <a:t>Русская народная игра «Золотые ворота»</a:t>
            </a:r>
            <a:endParaRPr lang="ru-RU" sz="14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1400" b="1" dirty="0" smtClean="0"/>
              <a:t>Цель:</a:t>
            </a:r>
            <a:r>
              <a:rPr lang="ru-RU" sz="1400" b="1" dirty="0" smtClean="0">
                <a:solidFill>
                  <a:srgbClr val="002060"/>
                </a:solidFill>
              </a:rPr>
              <a:t> </a:t>
            </a:r>
            <a:r>
              <a:rPr lang="ru-RU" sz="1400" dirty="0" smtClean="0"/>
              <a:t>Активизация и развитие двигательной деятельности детей при тесной взаимосвязи с их познавательной и мыслительной деятельностью, по средствами народной игры.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400" b="1" dirty="0" smtClean="0"/>
              <a:t>Ход игры:</a:t>
            </a:r>
            <a:r>
              <a:rPr lang="ru-RU" sz="1200" b="1" dirty="0" smtClean="0"/>
              <a:t> </a:t>
            </a:r>
            <a:r>
              <a:rPr lang="ru-RU" sz="1100" b="1" dirty="0" smtClean="0"/>
              <a:t>                      </a:t>
            </a:r>
            <a:r>
              <a:rPr lang="ru-RU" sz="1200" i="1" dirty="0" smtClean="0"/>
              <a:t>Дети, дети все сюда,</a:t>
            </a:r>
            <a:endParaRPr lang="ru-RU" sz="1200" dirty="0" smtClean="0"/>
          </a:p>
          <a:p>
            <a:pPr algn="ctr">
              <a:buNone/>
            </a:pPr>
            <a:r>
              <a:rPr lang="ru-RU" sz="1200" i="1" dirty="0" smtClean="0"/>
              <a:t>                     Здесь весёлая игра</a:t>
            </a:r>
          </a:p>
          <a:p>
            <a:pPr algn="ctr">
              <a:buNone/>
            </a:pPr>
            <a:r>
              <a:rPr lang="ru-RU" sz="1200" i="1" dirty="0" smtClean="0"/>
              <a:t>                     Раз, два, три, четыре, пять</a:t>
            </a:r>
          </a:p>
          <a:p>
            <a:pPr algn="ctr">
              <a:buNone/>
            </a:pPr>
            <a:r>
              <a:rPr lang="ru-RU" sz="1200" i="1" dirty="0" smtClean="0"/>
              <a:t>                     Собираемся играть.</a:t>
            </a:r>
          </a:p>
          <a:p>
            <a:pPr algn="ctr">
              <a:buNone/>
            </a:pPr>
            <a:r>
              <a:rPr lang="ru-RU" sz="1200" i="1" dirty="0" smtClean="0"/>
              <a:t>                     Золотые ворота</a:t>
            </a:r>
            <a:endParaRPr lang="ru-RU" sz="1200" dirty="0" smtClean="0"/>
          </a:p>
          <a:p>
            <a:pPr algn="ctr">
              <a:buNone/>
            </a:pPr>
            <a:r>
              <a:rPr lang="ru-RU" sz="1200" i="1" dirty="0" smtClean="0"/>
              <a:t>                     Пропускают не всегда.</a:t>
            </a:r>
          </a:p>
          <a:p>
            <a:pPr algn="ctr">
              <a:buNone/>
            </a:pPr>
            <a:r>
              <a:rPr lang="ru-RU" sz="1200" i="1" dirty="0" smtClean="0"/>
              <a:t>                    Первый раз прощается,</a:t>
            </a:r>
          </a:p>
          <a:p>
            <a:pPr algn="ctr">
              <a:buNone/>
            </a:pPr>
            <a:r>
              <a:rPr lang="ru-RU" sz="1200" i="1" dirty="0" smtClean="0"/>
              <a:t>                   Второй - запрещается.</a:t>
            </a:r>
          </a:p>
          <a:p>
            <a:pPr algn="ctr">
              <a:buNone/>
            </a:pPr>
            <a:r>
              <a:rPr lang="ru-RU" sz="1200" i="1" dirty="0" smtClean="0"/>
              <a:t>                    А на третий раз</a:t>
            </a:r>
          </a:p>
          <a:p>
            <a:pPr algn="ctr">
              <a:buNone/>
            </a:pPr>
            <a:r>
              <a:rPr lang="ru-RU" sz="1200" i="1" dirty="0" smtClean="0"/>
              <a:t>                  Не пропустим вас!</a:t>
            </a:r>
            <a:endParaRPr lang="ru-RU" sz="1200" dirty="0" smtClean="0"/>
          </a:p>
          <a:p>
            <a:pPr>
              <a:buNone/>
            </a:pPr>
            <a:r>
              <a:rPr lang="ru-RU" sz="1400" b="1" dirty="0" smtClean="0"/>
              <a:t>Правила игры: </a:t>
            </a:r>
            <a:r>
              <a:rPr lang="ru-RU" sz="1400" dirty="0" smtClean="0"/>
              <a:t>Игроку, который должен пройти через «ворота», нельзя останавливаться перед ними (из-за боязни, что они закроются). Остановившегося, перед «воротами», считают пойманным.Идущим или бегущим нельзя расцеплять руки, надо держаться за руку хотя бы с одним игроком. Опускать руки («закрывать ворота») можно только на последнее слово речитатива.</a:t>
            </a:r>
            <a:endParaRPr lang="ru-RU" sz="1050" dirty="0" smtClean="0"/>
          </a:p>
          <a:p>
            <a:pPr>
              <a:buNone/>
            </a:pPr>
            <a:endParaRPr lang="ru-RU" sz="1100" b="1" dirty="0" smtClean="0"/>
          </a:p>
          <a:p>
            <a:pPr marL="0" indent="0" algn="just">
              <a:buNone/>
            </a:pPr>
            <a:r>
              <a:rPr lang="ru-RU" sz="1100" b="1" i="1" dirty="0" smtClean="0">
                <a:solidFill>
                  <a:srgbClr val="002060"/>
                </a:solidFill>
              </a:rPr>
              <a:t> </a:t>
            </a:r>
            <a:endParaRPr lang="ru-RU" sz="11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11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Узбеки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83968" y="1412776"/>
            <a:ext cx="4281518" cy="4900634"/>
          </a:xfrm>
        </p:spPr>
        <p:txBody>
          <a:bodyPr>
            <a:normAutofit fontScale="47500" lnSpcReduction="20000"/>
          </a:bodyPr>
          <a:lstStyle/>
          <a:p>
            <a:pPr marL="0" algn="ctr">
              <a:buNone/>
            </a:pPr>
            <a:r>
              <a:rPr lang="ru-RU" sz="4500" b="1" dirty="0" smtClean="0">
                <a:solidFill>
                  <a:srgbClr val="7030A0"/>
                </a:solidFill>
              </a:rPr>
              <a:t>Узбекская народная игра « Игра в лошадки»</a:t>
            </a:r>
          </a:p>
          <a:p>
            <a:pPr marL="0"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500" b="1" dirty="0" smtClean="0"/>
              <a:t>Ход  игры: </a:t>
            </a:r>
            <a:r>
              <a:rPr lang="ru-RU" sz="1050" dirty="0" smtClean="0"/>
              <a:t> </a:t>
            </a:r>
            <a:r>
              <a:rPr lang="ru-RU" sz="3400" b="1" dirty="0" smtClean="0">
                <a:solidFill>
                  <a:srgbClr val="C00000"/>
                </a:solidFill>
              </a:rPr>
              <a:t>Игра является подражанием взрослым в скачке на лошадях. Для игры нужны палки (лошадки). Игроки становятся в одну шеренгу у линии старта, которая чертится на одной стороне площадки. На другой стороне площадки на расстоянии 15—20 м от линии старта чертится линия финиша. По сигналу игроки садятся на своих лошадок верхом. Левой рукой держатся за передний конец палки, а в правой держат веревочку (кнут). Игроки, произнося чу, бегут к линии финиша.</a:t>
            </a:r>
          </a:p>
          <a:p>
            <a:pPr>
              <a:buNone/>
            </a:pPr>
            <a:r>
              <a:rPr lang="ru-RU" sz="3400" b="1" dirty="0" smtClean="0"/>
              <a:t>Правила игры</a:t>
            </a:r>
            <a:r>
              <a:rPr lang="ru-RU" sz="3400" b="1" dirty="0" smtClean="0">
                <a:solidFill>
                  <a:srgbClr val="C00000"/>
                </a:solidFill>
              </a:rPr>
              <a:t>. Без команды нельзя начинать игру. Во время бега надо стараться не мешать друг другу. На стартовую линию дети возвращаются после объявления результатов скачки.</a:t>
            </a:r>
          </a:p>
          <a:p>
            <a:pPr marL="0" algn="just">
              <a:buNone/>
            </a:pPr>
            <a:endParaRPr lang="ru-RU" sz="3500" b="1" dirty="0" smtClean="0">
              <a:solidFill>
                <a:srgbClr val="C00000"/>
              </a:solidFill>
            </a:endParaRPr>
          </a:p>
        </p:txBody>
      </p:sp>
      <p:pic>
        <p:nvPicPr>
          <p:cNvPr id="2050" name="Picture 2" descr="http://xn----gtbdmbeft1bdk.net/images/developing_pictures/3275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08" y="1600200"/>
            <a:ext cx="317698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6600"/>
                </a:solidFill>
              </a:rPr>
              <a:t>Шорцы</a:t>
            </a:r>
            <a:endParaRPr lang="ru-RU" b="1" i="1" dirty="0">
              <a:solidFill>
                <a:srgbClr val="FF66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err="1" smtClean="0">
                <a:solidFill>
                  <a:schemeClr val="tx2"/>
                </a:solidFill>
              </a:rPr>
              <a:t>Шорская</a:t>
            </a:r>
            <a:r>
              <a:rPr lang="ru-RU" sz="2000" b="1" dirty="0" smtClean="0">
                <a:solidFill>
                  <a:schemeClr val="tx2"/>
                </a:solidFill>
              </a:rPr>
              <a:t> игра « </a:t>
            </a:r>
            <a:r>
              <a:rPr lang="ru-RU" sz="2000" b="1" dirty="0" err="1" smtClean="0">
                <a:solidFill>
                  <a:schemeClr val="tx2"/>
                </a:solidFill>
              </a:rPr>
              <a:t>Пететягивание</a:t>
            </a:r>
            <a:r>
              <a:rPr lang="ru-RU" sz="2000" b="1" dirty="0" smtClean="0">
                <a:solidFill>
                  <a:schemeClr val="tx2"/>
                </a:solidFill>
              </a:rPr>
              <a:t> палки»</a:t>
            </a:r>
          </a:p>
          <a:p>
            <a:pPr marL="0" indent="0">
              <a:buNone/>
            </a:pPr>
            <a:r>
              <a:rPr lang="ru-RU" sz="2400" b="1" dirty="0" smtClean="0"/>
              <a:t>Правила игры: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1"/>
                </a:solidFill>
              </a:rPr>
              <a:t>Дети </a:t>
            </a:r>
            <a:r>
              <a:rPr lang="ru-RU" sz="1600" dirty="0">
                <a:solidFill>
                  <a:schemeClr val="accent1"/>
                </a:solidFill>
              </a:rPr>
              <a:t>соревнуются по 2 человека. Пара садится друг напротив друга и упираются ногами. Кто перетянет палку на себя, тот и победил.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ttps://avatars.mds.yandex.net/get-pdb/1956095/e5cf32fa-232d-4b96-a7b3-d385b32acdfd/s12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96630"/>
            <a:ext cx="3295235" cy="452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373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6600"/>
                </a:solidFill>
              </a:rPr>
              <a:t>Евреи</a:t>
            </a:r>
            <a:endParaRPr lang="ru-RU" b="1" i="1" dirty="0">
              <a:solidFill>
                <a:srgbClr val="FF66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</a:rPr>
              <a:t>Еврейская хороводная игра «Веточка</a:t>
            </a:r>
            <a:r>
              <a:rPr lang="ru-RU" b="1" dirty="0" smtClean="0">
                <a:solidFill>
                  <a:srgbClr val="0070C0"/>
                </a:solidFill>
              </a:rPr>
              <a:t>»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/>
              <a:t>Цель:</a:t>
            </a:r>
            <a:r>
              <a:rPr lang="ru-RU" dirty="0"/>
              <a:t> </a:t>
            </a:r>
            <a:r>
              <a:rPr lang="ru-RU" dirty="0">
                <a:solidFill>
                  <a:srgbClr val="0070C0"/>
                </a:solidFill>
              </a:rPr>
              <a:t>развитие выразительности речи, обучение управлять телом.</a:t>
            </a:r>
          </a:p>
          <a:p>
            <a:pPr marL="0" indent="0">
              <a:buNone/>
            </a:pPr>
            <a:r>
              <a:rPr lang="ru-RU" b="1" dirty="0"/>
              <a:t>Правила:</a:t>
            </a:r>
            <a:r>
              <a:rPr lang="ru-RU" dirty="0"/>
              <a:t> </a:t>
            </a:r>
            <a:r>
              <a:rPr lang="ru-RU" dirty="0">
                <a:solidFill>
                  <a:srgbClr val="0070C0"/>
                </a:solidFill>
              </a:rPr>
              <a:t>в центр круга идут, </a:t>
            </a:r>
            <a:r>
              <a:rPr lang="ru-RU" dirty="0" err="1" smtClean="0">
                <a:solidFill>
                  <a:srgbClr val="0070C0"/>
                </a:solidFill>
              </a:rPr>
              <a:t>напевая:Есть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веточка на дереве, Я ее </a:t>
            </a:r>
            <a:r>
              <a:rPr lang="ru-RU" dirty="0" err="1" smtClean="0">
                <a:solidFill>
                  <a:srgbClr val="0070C0"/>
                </a:solidFill>
              </a:rPr>
              <a:t>сорву.Кому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же ее отдать? Никому, никому — Только другу </a:t>
            </a:r>
            <a:r>
              <a:rPr lang="ru-RU" dirty="0" err="1" smtClean="0">
                <a:solidFill>
                  <a:srgbClr val="0070C0"/>
                </a:solidFill>
              </a:rPr>
              <a:t>дорогому.Выбранный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с веточкой танцует импровизированный танец.</a:t>
            </a:r>
          </a:p>
        </p:txBody>
      </p:sp>
      <p:pic>
        <p:nvPicPr>
          <p:cNvPr id="1026" name="Picture 2" descr="https://avatars.mds.yandex.net/get-pdb/1956095/e5cf32fa-232d-4b96-a7b3-d385b32acdfd/s12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96630"/>
            <a:ext cx="3295235" cy="452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772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    Спасибо за внимание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9698" name="Picture 2" descr="C:\Users\Елена\Desktop\_29190-1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75680" y="1600200"/>
            <a:ext cx="439264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</a:t>
            </a: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Русские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Елена\Desktop\033.jpg"/>
          <p:cNvPicPr>
            <a:picLocks noChangeAspect="1" noChangeArrowheads="1"/>
          </p:cNvPicPr>
          <p:nvPr/>
        </p:nvPicPr>
        <p:blipFill>
          <a:blip r:embed="rId2" cstate="print"/>
          <a:srcRect l="29363" t="7364" r="28184" b="14806"/>
          <a:stretch>
            <a:fillRect/>
          </a:stretch>
        </p:blipFill>
        <p:spPr bwMode="auto">
          <a:xfrm>
            <a:off x="714348" y="1571612"/>
            <a:ext cx="3221204" cy="4429156"/>
          </a:xfrm>
          <a:prstGeom prst="rect">
            <a:avLst/>
          </a:prstGeom>
          <a:noFill/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4139952" y="1196752"/>
            <a:ext cx="4536504" cy="53285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Старинная Русская игра «Булавочка»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Цель: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Активизация и развитие двигательной деятельности детей при тесной взаимосвязи с их познавательной и мыслительной деятельностью, по средствами народной игры.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Ход игры: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</a:t>
            </a:r>
            <a:r>
              <a:rPr kumimoji="0" lang="ru-RU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Дети, дети все сюда,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Здесь весёлая игра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Раз, два, три, четыре, пять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Собираемся играть.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Золотые ворота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Пропускают не всегда.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Первый раз прощается,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Второй - запрещается.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А на третий раз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Не пропустим вас!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Правила игры: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Игроку, который должен пройти через «ворота», нельзя останавливаться перед ними (из-за боязни, что они закроются). Остановившегося, перед «воротами», считают пойманным.Идущим или бегущим нельзя расцеплять руки, надо держаться за руку хотя бы с одним игроком. Опускать руки («закрывать ворота») можно только на последнее слово речитатива.</a:t>
            </a:r>
            <a:endParaRPr kumimoji="0" lang="ru-RU" sz="105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Татары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000496" y="1214422"/>
            <a:ext cx="4714908" cy="535782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ru-RU" u="sng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600" b="1" u="sng" dirty="0" smtClean="0">
                <a:solidFill>
                  <a:srgbClr val="7030A0"/>
                </a:solidFill>
                <a:cs typeface="Arial" pitchFamily="34" charset="0"/>
              </a:rPr>
              <a:t>Татарская народная игра «Разбей горшок»</a:t>
            </a:r>
            <a:endParaRPr lang="ru-RU" sz="2100" b="1" dirty="0" smtClean="0">
              <a:solidFill>
                <a:srgbClr val="7030A0"/>
              </a:solidFill>
              <a:cs typeface="Arial" pitchFamily="34" charset="0"/>
            </a:endParaRPr>
          </a:p>
          <a:p>
            <a:pPr algn="ctr">
              <a:buNone/>
            </a:pPr>
            <a:r>
              <a:rPr lang="ru-RU" sz="3400" b="1" dirty="0" smtClean="0">
                <a:latin typeface="Calibri" pitchFamily="34" charset="0"/>
                <a:cs typeface="Arial" pitchFamily="34" charset="0"/>
              </a:rPr>
              <a:t>Цель:</a:t>
            </a:r>
            <a:r>
              <a:rPr lang="ru-RU" sz="34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 развивать быстроту, ловкость.</a:t>
            </a:r>
          </a:p>
          <a:p>
            <a:pPr algn="ctr">
              <a:buNone/>
            </a:pPr>
            <a:r>
              <a:rPr lang="ru-RU" sz="3400" b="1" dirty="0" smtClean="0">
                <a:latin typeface="Calibri" pitchFamily="34" charset="0"/>
                <a:cs typeface="Arial" pitchFamily="34" charset="0"/>
              </a:rPr>
              <a:t>Ход игры</a:t>
            </a:r>
            <a:r>
              <a:rPr lang="ru-RU" sz="5100" b="1" dirty="0" smtClean="0">
                <a:latin typeface="Calibri" pitchFamily="34" charset="0"/>
                <a:cs typeface="Arial" pitchFamily="34" charset="0"/>
              </a:rPr>
              <a:t>.</a:t>
            </a:r>
            <a:r>
              <a:rPr lang="ru-RU" sz="2600" u="sng" dirty="0" smtClean="0"/>
              <a:t> </a:t>
            </a:r>
            <a:r>
              <a:rPr lang="ru-RU" sz="2600" b="1" u="sng" dirty="0" smtClean="0">
                <a:solidFill>
                  <a:srgbClr val="C00000"/>
                </a:solidFill>
              </a:rPr>
              <a:t>Играющие разделяются на две группы</a:t>
            </a:r>
            <a:r>
              <a:rPr lang="ru-RU" sz="2600" b="1" dirty="0" smtClean="0">
                <a:solidFill>
                  <a:srgbClr val="C00000"/>
                </a:solidFill>
              </a:rPr>
              <a:t>: дети-горшки и игроки—хозяева горшков. Дети-горшки образуют круг, встав на колени или усевшись на траву. За каждым горшком стоит игрок—хозяин горшка, руки у него за спиной. Водящий стоит за кругом</a:t>
            </a:r>
            <a:r>
              <a:rPr lang="ru-RU" sz="1800" b="1" dirty="0" smtClean="0">
                <a:solidFill>
                  <a:srgbClr val="C00000"/>
                </a:solidFill>
              </a:rPr>
              <a:t>. </a:t>
            </a:r>
          </a:p>
          <a:p>
            <a:pPr>
              <a:buNone/>
            </a:pPr>
            <a:r>
              <a:rPr lang="ru-RU" sz="3400" b="1" u="sng" dirty="0" smtClean="0">
                <a:latin typeface="Calibri" pitchFamily="34" charset="0"/>
                <a:cs typeface="Arial" pitchFamily="34" charset="0"/>
              </a:rPr>
              <a:t>Правила игры.</a:t>
            </a:r>
            <a:r>
              <a:rPr lang="ru-RU" sz="3400" b="1" dirty="0" smtClean="0">
                <a:latin typeface="Calibri" pitchFamily="34" charset="0"/>
                <a:cs typeface="Arial" pitchFamily="34" charset="0"/>
              </a:rPr>
              <a:t> </a:t>
            </a:r>
            <a:r>
              <a:rPr lang="ru-RU" sz="3200" dirty="0" smtClean="0"/>
              <a:t>  </a:t>
            </a:r>
            <a:r>
              <a:rPr lang="ru-RU" sz="3200" b="1" dirty="0" smtClean="0">
                <a:solidFill>
                  <a:srgbClr val="C00000"/>
                </a:solidFill>
              </a:rPr>
              <a:t>бегать разрешается только по кругу, не пересекая его; бегущие не имеют права задевать других игроков; водящий может начинать бег в любом направлении. Если он начал бег влево, запятнанный должен бежать вправо.</a:t>
            </a:r>
          </a:p>
          <a:p>
            <a:pPr marL="0" algn="ctr">
              <a:buNone/>
            </a:pPr>
            <a:endParaRPr lang="ru-RU" sz="3400" b="1" dirty="0" smtClean="0">
              <a:latin typeface="Calibri" pitchFamily="34" charset="0"/>
              <a:cs typeface="Arial" pitchFamily="34" charset="0"/>
            </a:endParaRPr>
          </a:p>
          <a:p>
            <a:pPr marL="0" algn="ctr">
              <a:buNone/>
            </a:pPr>
            <a:r>
              <a:rPr lang="ru-RU" sz="3400" b="1" dirty="0" smtClean="0">
                <a:latin typeface="Calibri" pitchFamily="34" charset="0"/>
                <a:cs typeface="Arial" pitchFamily="34" charset="0"/>
              </a:rPr>
              <a:t> </a:t>
            </a:r>
          </a:p>
          <a:p>
            <a:endParaRPr lang="ru-RU" dirty="0"/>
          </a:p>
        </p:txBody>
      </p:sp>
      <p:pic>
        <p:nvPicPr>
          <p:cNvPr id="6" name="Picture 2" descr="C:\Users\Елена\Desktop\0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765" r="54844" b="20133"/>
          <a:stretch>
            <a:fillRect/>
          </a:stretch>
        </p:blipFill>
        <p:spPr bwMode="auto">
          <a:xfrm>
            <a:off x="642910" y="1500174"/>
            <a:ext cx="320299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Украинцы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210080" cy="507209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800" b="1" i="1" dirty="0" smtClean="0">
                <a:solidFill>
                  <a:srgbClr val="002060"/>
                </a:solidFill>
              </a:rPr>
              <a:t>            </a:t>
            </a:r>
            <a:r>
              <a:rPr lang="ru-RU" sz="3800" b="1" i="1" u="sng" dirty="0" smtClean="0">
                <a:solidFill>
                  <a:srgbClr val="7030A0"/>
                </a:solidFill>
              </a:rPr>
              <a:t>Украинская народная игра «</a:t>
            </a:r>
            <a:r>
              <a:rPr lang="ru-RU" sz="3800" b="1" i="1" u="sng" dirty="0" err="1">
                <a:solidFill>
                  <a:srgbClr val="7030A0"/>
                </a:solidFill>
              </a:rPr>
              <a:t>К</a:t>
            </a:r>
            <a:r>
              <a:rPr lang="ru-RU" sz="3800" b="1" i="1" u="sng" dirty="0" err="1" smtClean="0">
                <a:solidFill>
                  <a:srgbClr val="7030A0"/>
                </a:solidFill>
              </a:rPr>
              <a:t>олир</a:t>
            </a:r>
            <a:r>
              <a:rPr lang="ru-RU" sz="3800" b="1" i="1" u="sng" dirty="0" smtClean="0">
                <a:solidFill>
                  <a:srgbClr val="7030A0"/>
                </a:solidFill>
              </a:rPr>
              <a:t>»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ru-RU" b="1" dirty="0"/>
              <a:t>Правила игры</a:t>
            </a:r>
            <a:r>
              <a:rPr lang="ru-RU" dirty="0"/>
              <a:t>: </a:t>
            </a:r>
            <a:r>
              <a:rPr lang="ru-RU" dirty="0">
                <a:solidFill>
                  <a:schemeClr val="accent1"/>
                </a:solidFill>
              </a:rPr>
              <a:t>водящий становится спиной к игрокам. Неожиданно он должен выкрикнуть название какого-то цвета (красный, синий, желтый), игроки быстро находят его на своей одежде и держатся за цвет так, чтобы водящий видел. Те, у кого на одежде названного цвета нет, начинают убегать. Кого водящий поймает, тот им и становится.</a:t>
            </a:r>
          </a:p>
          <a:p>
            <a:pPr marL="0" indent="0" fontAlgn="base">
              <a:buNone/>
            </a:pPr>
            <a:r>
              <a:rPr lang="ru-RU" b="1" dirty="0"/>
              <a:t>Что развивает</a:t>
            </a:r>
            <a:r>
              <a:rPr lang="ru-RU" dirty="0"/>
              <a:t>: </a:t>
            </a:r>
            <a:r>
              <a:rPr lang="ru-RU" dirty="0">
                <a:solidFill>
                  <a:schemeClr val="accent1"/>
                </a:solidFill>
              </a:rPr>
              <a:t>знание цветов, мышцы ног, скорость реакции, координацию в пространстве.</a:t>
            </a:r>
          </a:p>
        </p:txBody>
      </p:sp>
      <p:pic>
        <p:nvPicPr>
          <p:cNvPr id="5" name="Содержимое 7" descr="http://bigiton.com/img.php?type=b&amp;gID=4504&amp;I=p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414340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Белорусы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3686172" cy="528641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285860"/>
            <a:ext cx="4357718" cy="514353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b="1" i="1" dirty="0" smtClean="0">
                <a:solidFill>
                  <a:srgbClr val="FF6600"/>
                </a:solidFill>
              </a:rPr>
              <a:t>                   </a:t>
            </a:r>
            <a:r>
              <a:rPr lang="ru-RU" sz="7200" b="1" i="1" u="sng" dirty="0" smtClean="0">
                <a:solidFill>
                  <a:srgbClr val="FF6600"/>
                </a:solidFill>
              </a:rPr>
              <a:t>Белорусская народная игра   </a:t>
            </a:r>
          </a:p>
          <a:p>
            <a:pPr>
              <a:buNone/>
            </a:pPr>
            <a:r>
              <a:rPr lang="ru-RU" sz="7200" b="1" i="1" dirty="0" smtClean="0">
                <a:solidFill>
                  <a:srgbClr val="FF6600"/>
                </a:solidFill>
              </a:rPr>
              <a:t>                        </a:t>
            </a:r>
            <a:r>
              <a:rPr lang="ru-RU" sz="7200" b="1" i="1" u="sng" dirty="0" smtClean="0">
                <a:solidFill>
                  <a:srgbClr val="FF6600"/>
                </a:solidFill>
              </a:rPr>
              <a:t> «Иванка».</a:t>
            </a:r>
            <a:r>
              <a:rPr lang="ru-RU" sz="7200" i="1" u="sng" dirty="0" smtClean="0">
                <a:solidFill>
                  <a:srgbClr val="FF6600"/>
                </a:solidFill>
              </a:rPr>
              <a:t> </a:t>
            </a:r>
            <a:endParaRPr lang="ru-RU" sz="7200" u="sng" dirty="0" smtClean="0">
              <a:solidFill>
                <a:srgbClr val="FF6600"/>
              </a:solidFill>
            </a:endParaRPr>
          </a:p>
          <a:p>
            <a:pPr>
              <a:buNone/>
            </a:pPr>
            <a:r>
              <a:rPr lang="ru-RU" sz="5600" b="1" dirty="0" smtClean="0"/>
              <a:t>          </a:t>
            </a:r>
          </a:p>
          <a:p>
            <a:pPr marL="0" algn="just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 развитие силовой выносливости, внимание, укрепление опорно-двигательного аппарата.</a:t>
            </a:r>
          </a:p>
          <a:p>
            <a:pPr marL="0" algn="just">
              <a:buNone/>
            </a:pPr>
            <a:endParaRPr lang="ru-RU" sz="6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Ход игры. </a:t>
            </a:r>
            <a:r>
              <a:rPr lang="ru-RU" sz="6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игровой площадке чертят круг диаметром 5м. Это лес, а в середине квадратик-это дом лесовика. В квадрат помещают Иванку и выбирают лесовика. Остальные- лебеди. Лебеди, залетая в лес, пробуют забрать Иванку, а лесовик- поймать лебедей рукой. Лебедь, которому удается вывести из леса Иванку, сам становится лесовиком, и игра начинается сначала. </a:t>
            </a:r>
          </a:p>
          <a:p>
            <a:pPr marL="0" algn="just">
              <a:buNone/>
            </a:pPr>
            <a:endParaRPr lang="ru-RU" sz="6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Правила игры: Забегать в дом лесовика нельзя; 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пойманые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лебеди выбегают из игры до смены ролей; лесовик не имеет право выходить из леса и все время стоять возле дома, он должен двигаться по площадке.</a:t>
            </a:r>
          </a:p>
          <a:p>
            <a:pPr marL="0" algn="just">
              <a:buNone/>
            </a:pPr>
            <a:endParaRPr lang="ru-RU" sz="6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Елена\Desktop\f57d2ca056edf90c5f5502cac8b712d7.jpg"/>
          <p:cNvPicPr>
            <a:picLocks noChangeAspect="1" noChangeArrowheads="1"/>
          </p:cNvPicPr>
          <p:nvPr/>
        </p:nvPicPr>
        <p:blipFill>
          <a:blip r:embed="rId2" cstate="print"/>
          <a:srcRect b="6991"/>
          <a:stretch>
            <a:fillRect/>
          </a:stretch>
        </p:blipFill>
        <p:spPr bwMode="auto">
          <a:xfrm>
            <a:off x="785786" y="1428736"/>
            <a:ext cx="3500462" cy="5098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Немцы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428736"/>
            <a:ext cx="4643470" cy="4786346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Народная немецкая игра</a:t>
            </a:r>
            <a:endParaRPr lang="ru-RU" sz="40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000" b="1" i="1" u="sng" dirty="0" smtClean="0">
                <a:solidFill>
                  <a:srgbClr val="C00000"/>
                </a:solidFill>
              </a:rPr>
              <a:t>«</a:t>
            </a:r>
            <a:r>
              <a:rPr lang="ru-RU" sz="4000" b="1" i="1" u="sng" dirty="0" err="1" smtClean="0">
                <a:solidFill>
                  <a:srgbClr val="C00000"/>
                </a:solidFill>
              </a:rPr>
              <a:t>Blindekuh</a:t>
            </a:r>
            <a:r>
              <a:rPr lang="ru-RU" sz="4000" b="1" i="1" u="sng" dirty="0" smtClean="0">
                <a:solidFill>
                  <a:srgbClr val="C00000"/>
                </a:solidFill>
              </a:rPr>
              <a:t>» (</a:t>
            </a:r>
            <a:r>
              <a:rPr lang="ru-RU" sz="4000" b="1" dirty="0" smtClean="0">
                <a:solidFill>
                  <a:srgbClr val="C00000"/>
                </a:solidFill>
              </a:rPr>
              <a:t>Слепая корова)</a:t>
            </a:r>
            <a:endParaRPr lang="ru-RU" sz="4000" dirty="0" smtClean="0">
              <a:solidFill>
                <a:srgbClr val="C00000"/>
              </a:solidFill>
            </a:endParaRPr>
          </a:p>
          <a:p>
            <a:pPr marL="0" algn="just">
              <a:buNone/>
            </a:pPr>
            <a:endParaRPr lang="ru-RU" dirty="0" smtClean="0"/>
          </a:p>
          <a:p>
            <a:pPr marL="0" algn="just">
              <a:buNone/>
            </a:pPr>
            <a:r>
              <a:rPr lang="ru-RU" sz="3500" b="1" dirty="0" smtClean="0"/>
              <a:t>Цель игры:</a:t>
            </a:r>
            <a:r>
              <a:rPr lang="ru-RU" sz="3500" b="1" dirty="0" smtClean="0">
                <a:solidFill>
                  <a:srgbClr val="0070C0"/>
                </a:solidFill>
              </a:rPr>
              <a:t> воспитание ловкости, внимательности, укрепление мышц ног.</a:t>
            </a:r>
          </a:p>
          <a:p>
            <a:pPr marL="0" algn="just">
              <a:buNone/>
            </a:pPr>
            <a:r>
              <a:rPr lang="ru-RU" sz="3500" b="1" dirty="0" smtClean="0"/>
              <a:t>Ход игры: </a:t>
            </a:r>
            <a:r>
              <a:rPr lang="ru-RU" sz="3500" b="1" dirty="0" smtClean="0">
                <a:solidFill>
                  <a:srgbClr val="0070C0"/>
                </a:solidFill>
              </a:rPr>
              <a:t>На одном конце игровой площадки у стартовой линии на расстоянии  друг от друга выстраиваются две колонны играющих. Напротив каждой из них в землю втыкаются по две палки (или ставятся стойки высо­той 1 м). На дальние палки вешается по одной шапке.</a:t>
            </a:r>
          </a:p>
          <a:p>
            <a:pPr marL="0" algn="just">
              <a:buNone/>
            </a:pPr>
            <a:r>
              <a:rPr lang="ru-RU" sz="3500" b="1" dirty="0" smtClean="0">
                <a:solidFill>
                  <a:srgbClr val="0070C0"/>
                </a:solidFill>
              </a:rPr>
              <a:t>        Первые игроки обеих команд по сигналу бегут в дальний конец площадки, снимают шапки с палок, возвращаются к палкам у стартовой линии и вешают шапки на палки. Затем подбегают к последующему игроку своей команды, касаются ладони его вытянутой руки и становятся в конец колонны.</a:t>
            </a:r>
          </a:p>
          <a:p>
            <a:pPr marL="0" algn="just">
              <a:buNone/>
            </a:pPr>
            <a:r>
              <a:rPr lang="ru-RU" sz="3500" b="1" dirty="0" smtClean="0">
                <a:solidFill>
                  <a:srgbClr val="0070C0"/>
                </a:solidFill>
              </a:rPr>
              <a:t>      Последующие игроки команд быстро бегут вначале к ближним палкам, снимают с них шапки, затем бегут к дальним палкам и вешают шапки на них. После этого они возвращаются к стартовой линии, чтобы коснуться рукой ладони следующего игрока своей команды, и так далее, пока все дети не примут участия в игре. Выигрывает команда, раньше закончившая игру.</a:t>
            </a:r>
            <a:endParaRPr lang="ru-RU" sz="3500" b="1" dirty="0">
              <a:solidFill>
                <a:srgbClr val="0070C0"/>
              </a:solidFill>
            </a:endParaRPr>
          </a:p>
        </p:txBody>
      </p:sp>
      <p:sp>
        <p:nvSpPr>
          <p:cNvPr id="5122" name="AutoShape 2" descr="https://bajkowemiasteczko.bialystok.pl/images/koo-ludow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Users\днс\OneDrive\Рабочий стол\koo-ludowe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365" y="2046570"/>
            <a:ext cx="2874270" cy="3633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Башкиры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Елена\Desktop\kartinki-nacionalnaya-odezhda-russkih_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7506"/>
          <a:stretch>
            <a:fillRect/>
          </a:stretch>
        </p:blipFill>
        <p:spPr bwMode="auto">
          <a:xfrm>
            <a:off x="500034" y="1428736"/>
            <a:ext cx="3705115" cy="490063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214422"/>
            <a:ext cx="4286280" cy="485778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7200" b="1" dirty="0" smtClean="0">
              <a:solidFill>
                <a:srgbClr val="FF6600"/>
              </a:solidFill>
            </a:endParaRPr>
          </a:p>
          <a:p>
            <a:pPr algn="ctr">
              <a:buNone/>
            </a:pPr>
            <a:r>
              <a:rPr lang="ru-RU" sz="7200" b="1" dirty="0" smtClean="0">
                <a:solidFill>
                  <a:srgbClr val="FF6600"/>
                </a:solidFill>
              </a:rPr>
              <a:t>Башкирская народная игра </a:t>
            </a:r>
          </a:p>
          <a:p>
            <a:pPr algn="ctr">
              <a:buNone/>
            </a:pPr>
            <a:r>
              <a:rPr lang="ru-RU" sz="7200" b="1" dirty="0" smtClean="0">
                <a:solidFill>
                  <a:srgbClr val="FF6600"/>
                </a:solidFill>
              </a:rPr>
              <a:t>«Юрта» (</a:t>
            </a:r>
            <a:r>
              <a:rPr lang="ru-RU" sz="7200" b="1" dirty="0" err="1" smtClean="0">
                <a:solidFill>
                  <a:srgbClr val="FF6600"/>
                </a:solidFill>
              </a:rPr>
              <a:t>Тирмэ</a:t>
            </a:r>
            <a:r>
              <a:rPr lang="ru-RU" sz="7200" b="1" dirty="0" smtClean="0">
                <a:solidFill>
                  <a:srgbClr val="FF6600"/>
                </a:solidFill>
              </a:rPr>
              <a:t>)</a:t>
            </a: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algn="just">
              <a:buNone/>
            </a:pPr>
            <a:r>
              <a:rPr lang="ru-RU" sz="5600" b="1" dirty="0" smtClean="0"/>
              <a:t>Ход игры: </a:t>
            </a:r>
            <a:r>
              <a:rPr lang="ru-RU" sz="5600" b="1" dirty="0" smtClean="0">
                <a:solidFill>
                  <a:srgbClr val="7030A0"/>
                </a:solidFill>
              </a:rPr>
              <a:t>В игре участвуют  четыре подгруппы детей, каждая из которой образует круг по углам площадки . В центре круга стоит стул, на котором  повешен платок  с национальным узором. Взявшись за руки,  все идут четырьмя кругами переменным шагом и поют: </a:t>
            </a:r>
          </a:p>
          <a:p>
            <a:pPr marL="0" algn="ctr">
              <a:buNone/>
            </a:pPr>
            <a:r>
              <a:rPr lang="ru-RU" sz="5600" b="1" dirty="0" smtClean="0">
                <a:solidFill>
                  <a:srgbClr val="7030A0"/>
                </a:solidFill>
              </a:rPr>
              <a:t>Мы, веселые ребята,</a:t>
            </a:r>
          </a:p>
          <a:p>
            <a:pPr marL="0" algn="ctr">
              <a:buNone/>
            </a:pPr>
            <a:r>
              <a:rPr lang="ru-RU" sz="5600" b="1" dirty="0" smtClean="0">
                <a:solidFill>
                  <a:srgbClr val="7030A0"/>
                </a:solidFill>
              </a:rPr>
              <a:t> Соберемся все в кружок.</a:t>
            </a:r>
          </a:p>
          <a:p>
            <a:pPr marL="0" algn="ctr">
              <a:buNone/>
            </a:pPr>
            <a:r>
              <a:rPr lang="ru-RU" sz="5600" b="1" dirty="0" smtClean="0">
                <a:solidFill>
                  <a:srgbClr val="7030A0"/>
                </a:solidFill>
              </a:rPr>
              <a:t>Поиграем, и попляшем,</a:t>
            </a:r>
          </a:p>
          <a:p>
            <a:pPr marL="0" algn="ctr">
              <a:buNone/>
            </a:pPr>
            <a:r>
              <a:rPr lang="ru-RU" sz="5600" b="1" dirty="0" smtClean="0">
                <a:solidFill>
                  <a:srgbClr val="7030A0"/>
                </a:solidFill>
              </a:rPr>
              <a:t>И помчимся на лужок.</a:t>
            </a:r>
          </a:p>
          <a:p>
            <a:pPr marL="0" algn="just">
              <a:buNone/>
            </a:pPr>
            <a:r>
              <a:rPr lang="ru-RU" sz="5600" b="1" dirty="0" smtClean="0">
                <a:solidFill>
                  <a:srgbClr val="7030A0"/>
                </a:solidFill>
              </a:rPr>
              <a:t>На мелодию без слов ребята переменным шагом перемещаются в общий круг. По окончании музыки они быстро бегут к своим стульям, берут  платок и натягивают его над головой в виде шатра (крыши), получается юрта.</a:t>
            </a:r>
          </a:p>
          <a:p>
            <a:pPr marL="0" algn="just">
              <a:buNone/>
            </a:pPr>
            <a:endParaRPr lang="ru-RU" sz="5600" b="1" dirty="0" smtClean="0">
              <a:solidFill>
                <a:srgbClr val="7030A0"/>
              </a:solidFill>
            </a:endParaRPr>
          </a:p>
          <a:p>
            <a:pPr marL="0" algn="just">
              <a:buNone/>
            </a:pPr>
            <a:r>
              <a:rPr lang="ru-RU" sz="5600" b="1" dirty="0" smtClean="0"/>
              <a:t>Правила игры. </a:t>
            </a:r>
            <a:r>
              <a:rPr lang="ru-RU" sz="5600" b="1" dirty="0" smtClean="0">
                <a:solidFill>
                  <a:srgbClr val="0070C0"/>
                </a:solidFill>
              </a:rPr>
              <a:t>С окончанием музыки надо быстро подбежать к своему стулу и образовать юрту. Выигрывает группа детей, первой построившая юрту.</a:t>
            </a:r>
          </a:p>
          <a:p>
            <a:pPr marL="0" algn="just">
              <a:buNone/>
            </a:pPr>
            <a:r>
              <a:rPr lang="ru-RU" sz="5600" b="1" dirty="0" smtClean="0">
                <a:solidFill>
                  <a:srgbClr val="0070C0"/>
                </a:solidFill>
              </a:rPr>
              <a:t> </a:t>
            </a:r>
          </a:p>
          <a:p>
            <a:pPr marL="0" algn="just"/>
            <a:endParaRPr lang="ru-RU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Чеченцы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83968" y="1412776"/>
            <a:ext cx="4281518" cy="4900634"/>
          </a:xfrm>
        </p:spPr>
        <p:txBody>
          <a:bodyPr>
            <a:normAutofit fontScale="40000" lnSpcReduction="20000"/>
          </a:bodyPr>
          <a:lstStyle/>
          <a:p>
            <a:pPr marL="0" algn="ctr">
              <a:buNone/>
            </a:pPr>
            <a:r>
              <a:rPr lang="ru-RU" sz="4500" b="1" dirty="0" smtClean="0">
                <a:solidFill>
                  <a:srgbClr val="7030A0"/>
                </a:solidFill>
              </a:rPr>
              <a:t>Чеченская народная игра «</a:t>
            </a:r>
            <a:r>
              <a:rPr lang="ru-RU" sz="4500" b="1" dirty="0" err="1" smtClean="0">
                <a:solidFill>
                  <a:srgbClr val="7030A0"/>
                </a:solidFill>
              </a:rPr>
              <a:t>Утушка</a:t>
            </a:r>
            <a:r>
              <a:rPr lang="ru-RU" sz="4500" b="1" dirty="0" smtClean="0">
                <a:solidFill>
                  <a:srgbClr val="7030A0"/>
                </a:solidFill>
              </a:rPr>
              <a:t>»</a:t>
            </a:r>
          </a:p>
          <a:p>
            <a:pPr marL="0"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500" b="1" dirty="0" smtClean="0"/>
              <a:t>Ход  игры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3700" b="1" dirty="0" smtClean="0">
                <a:solidFill>
                  <a:srgbClr val="C00000"/>
                </a:solidFill>
                <a:cs typeface="Times New Roman" pitchFamily="18" charset="0"/>
              </a:rPr>
              <a:t>Две девочки садятся друг против друга на стульчики. Ноги вытягивают вперед, носками вверх; носки соединяют – получается мостик. Выбирается утка, остальные дети – утята. </a:t>
            </a:r>
            <a:r>
              <a:rPr lang="ru-RU" sz="3700" b="1" dirty="0" err="1" smtClean="0">
                <a:solidFill>
                  <a:srgbClr val="C00000"/>
                </a:solidFill>
                <a:cs typeface="Times New Roman" pitchFamily="18" charset="0"/>
              </a:rPr>
              <a:t>Утушка</a:t>
            </a:r>
            <a:r>
              <a:rPr lang="ru-RU" sz="3700" b="1" dirty="0" smtClean="0">
                <a:solidFill>
                  <a:srgbClr val="C00000"/>
                </a:solidFill>
                <a:cs typeface="Times New Roman" pitchFamily="18" charset="0"/>
              </a:rPr>
              <a:t> зовет своих утят скороговоркой:</a:t>
            </a:r>
          </a:p>
          <a:p>
            <a:pPr>
              <a:buNone/>
            </a:pPr>
            <a:r>
              <a:rPr lang="ru-RU" sz="3700" b="1" dirty="0" smtClean="0">
                <a:solidFill>
                  <a:srgbClr val="C00000"/>
                </a:solidFill>
                <a:cs typeface="Times New Roman" pitchFamily="18" charset="0"/>
              </a:rPr>
              <a:t>Быстрей, быстрей, утятки,</a:t>
            </a:r>
          </a:p>
          <a:p>
            <a:pPr>
              <a:buNone/>
            </a:pPr>
            <a:r>
              <a:rPr lang="ru-RU" sz="3700" b="1" dirty="0" smtClean="0">
                <a:solidFill>
                  <a:srgbClr val="C00000"/>
                </a:solidFill>
                <a:cs typeface="Times New Roman" pitchFamily="18" charset="0"/>
              </a:rPr>
              <a:t>Быстрей, быстрей, дикие перышки.</a:t>
            </a:r>
          </a:p>
          <a:p>
            <a:pPr>
              <a:buNone/>
            </a:pPr>
            <a:r>
              <a:rPr lang="ru-RU" sz="3700" b="1" dirty="0" smtClean="0">
                <a:solidFill>
                  <a:srgbClr val="C00000"/>
                </a:solidFill>
                <a:cs typeface="Times New Roman" pitchFamily="18" charset="0"/>
              </a:rPr>
              <a:t>Утята выстраиваются друг за другом вслед за </a:t>
            </a:r>
            <a:r>
              <a:rPr lang="ru-RU" sz="3700" b="1" dirty="0" err="1" smtClean="0">
                <a:solidFill>
                  <a:srgbClr val="C00000"/>
                </a:solidFill>
                <a:cs typeface="Times New Roman" pitchFamily="18" charset="0"/>
              </a:rPr>
              <a:t>утушкой</a:t>
            </a:r>
            <a:r>
              <a:rPr lang="ru-RU" sz="3700" b="1" dirty="0" smtClean="0">
                <a:solidFill>
                  <a:srgbClr val="C00000"/>
                </a:solidFill>
                <a:cs typeface="Times New Roman" pitchFamily="18" charset="0"/>
              </a:rPr>
              <a:t> и перешагивают через мостик, стараясь не задеть его. Тот, кто заденет мостик, выходит из игры, остальные переходят на другой берег. </a:t>
            </a:r>
            <a:r>
              <a:rPr lang="ru-RU" sz="3700" b="1" dirty="0" err="1" smtClean="0">
                <a:solidFill>
                  <a:srgbClr val="C00000"/>
                </a:solidFill>
                <a:cs typeface="Times New Roman" pitchFamily="18" charset="0"/>
              </a:rPr>
              <a:t>Утушка</a:t>
            </a:r>
            <a:r>
              <a:rPr lang="ru-RU" sz="3700" b="1" dirty="0" smtClean="0">
                <a:solidFill>
                  <a:srgbClr val="C00000"/>
                </a:solidFill>
                <a:cs typeface="Times New Roman" pitchFamily="18" charset="0"/>
              </a:rPr>
              <a:t> вновь строит своих утят, и они перешагивают через мостик, но мостик уже повыше (девочки ставят ногу на ногу и соединяют их). Играть могут от десяти до двенадцати человек.</a:t>
            </a:r>
          </a:p>
          <a:p>
            <a:pPr marL="0" algn="just">
              <a:buNone/>
            </a:pPr>
            <a:endParaRPr lang="ru-RU" sz="3500" b="1" dirty="0" smtClean="0">
              <a:solidFill>
                <a:srgbClr val="C00000"/>
              </a:solidFill>
            </a:endParaRPr>
          </a:p>
          <a:p>
            <a:pPr marL="0" algn="just">
              <a:buNone/>
            </a:pPr>
            <a:r>
              <a:rPr lang="ru-RU" sz="3500" b="1" dirty="0" smtClean="0"/>
              <a:t>Правила игры. </a:t>
            </a:r>
            <a:r>
              <a:rPr lang="ru-RU" sz="3500" b="1" dirty="0" smtClean="0">
                <a:solidFill>
                  <a:srgbClr val="C00000"/>
                </a:solidFill>
              </a:rPr>
              <a:t>Проходить следует осторожно, высоко поднимая ноги.</a:t>
            </a:r>
            <a:endParaRPr lang="ru-RU" sz="35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днс\OneDrive\Рабочий стол\img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3528392" cy="5186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Казахи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83968" y="1412776"/>
            <a:ext cx="4281518" cy="4900634"/>
          </a:xfrm>
        </p:spPr>
        <p:txBody>
          <a:bodyPr>
            <a:normAutofit fontScale="55000" lnSpcReduction="20000"/>
          </a:bodyPr>
          <a:lstStyle/>
          <a:p>
            <a:pPr marL="0" algn="ctr">
              <a:buNone/>
            </a:pPr>
            <a:r>
              <a:rPr lang="ru-RU" sz="4500" b="1" dirty="0" smtClean="0">
                <a:solidFill>
                  <a:srgbClr val="7030A0"/>
                </a:solidFill>
              </a:rPr>
              <a:t>Казахская игра «</a:t>
            </a:r>
            <a:r>
              <a:rPr lang="ru-RU" sz="3300" b="1" dirty="0" err="1">
                <a:solidFill>
                  <a:schemeClr val="accent1"/>
                </a:solidFill>
              </a:rPr>
              <a:t>Ауэ-таяк</a:t>
            </a:r>
            <a:r>
              <a:rPr lang="ru-RU" sz="4500" b="1" dirty="0" smtClean="0">
                <a:solidFill>
                  <a:srgbClr val="7030A0"/>
                </a:solidFill>
              </a:rPr>
              <a:t>»</a:t>
            </a:r>
          </a:p>
          <a:p>
            <a:pPr marL="0"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500" b="1" dirty="0" smtClean="0"/>
              <a:t>Ход  игры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dirty="0" err="1">
                <a:solidFill>
                  <a:schemeClr val="accent1"/>
                </a:solidFill>
              </a:rPr>
              <a:t>Ауэ-таяк</a:t>
            </a:r>
            <a:r>
              <a:rPr lang="ru-RU" dirty="0">
                <a:solidFill>
                  <a:schemeClr val="accent1"/>
                </a:solidFill>
              </a:rPr>
              <a:t> - это казахская игра для детей на меткость. В игре может участвовать как двое детей, так и небольшая группа, тогда игра превратится в настоящее соревнование меткости и ловкости. По условиям игры выходят двое, каждый берет по гладкой палке длиной около 80 сантиметров и шириной 2-3 сантиметра. Первый кидает палку вперед и вверх, а второй отойдя от первого на расстояние 3-4 метров пытается кинув свою палку сбить летящую палку соперника. Так участники по очереди пытаются сбивать палки друг друга, и в итоге побеждает тот, кто сбил больше палок.</a:t>
            </a:r>
          </a:p>
          <a:p>
            <a:pPr marL="0" indent="0">
              <a:buNone/>
            </a:pPr>
            <a:r>
              <a:rPr lang="ru-RU" sz="4000" dirty="0"/>
              <a:t/>
            </a:r>
            <a:br>
              <a:rPr lang="ru-RU" sz="4000" dirty="0"/>
            </a:br>
            <a:endParaRPr lang="ru-RU" sz="35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днс\OneDrive\Рабочий стол\img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3528392" cy="5186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844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5057</TotalTime>
  <Words>642</Words>
  <Application>Microsoft Office PowerPoint</Application>
  <PresentationFormat>Экран (4:3)</PresentationFormat>
  <Paragraphs>106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  Каталог народных игр</vt:lpstr>
      <vt:lpstr>       </vt:lpstr>
      <vt:lpstr>Татары</vt:lpstr>
      <vt:lpstr>Украинцы</vt:lpstr>
      <vt:lpstr>Белорусы</vt:lpstr>
      <vt:lpstr>Немцы</vt:lpstr>
      <vt:lpstr>Башкиры</vt:lpstr>
      <vt:lpstr>Чеченцы</vt:lpstr>
      <vt:lpstr>Казахи</vt:lpstr>
      <vt:lpstr>Русские</vt:lpstr>
      <vt:lpstr>Узбеки</vt:lpstr>
      <vt:lpstr>Шорцы</vt:lpstr>
      <vt:lpstr>Евреи</vt:lpstr>
      <vt:lpstr>        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народов Мира</dc:title>
  <dc:creator>Елена</dc:creator>
  <cp:lastModifiedBy>Windows User</cp:lastModifiedBy>
  <cp:revision>490</cp:revision>
  <dcterms:created xsi:type="dcterms:W3CDTF">2020-01-15T11:28:48Z</dcterms:created>
  <dcterms:modified xsi:type="dcterms:W3CDTF">2021-01-26T08:54:21Z</dcterms:modified>
</cp:coreProperties>
</file>